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352" r:id="rId3"/>
    <p:sldId id="351" r:id="rId4"/>
    <p:sldId id="310" r:id="rId5"/>
    <p:sldId id="359" r:id="rId6"/>
    <p:sldId id="360" r:id="rId7"/>
    <p:sldId id="361" r:id="rId8"/>
    <p:sldId id="368" r:id="rId9"/>
    <p:sldId id="362" r:id="rId10"/>
    <p:sldId id="366" r:id="rId11"/>
    <p:sldId id="364" r:id="rId12"/>
    <p:sldId id="365" r:id="rId13"/>
    <p:sldId id="331" r:id="rId14"/>
    <p:sldId id="290" r:id="rId15"/>
    <p:sldId id="332" r:id="rId16"/>
    <p:sldId id="3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 snapToGrid="0" snapToObjects="1">
      <p:cViewPr varScale="1">
        <p:scale>
          <a:sx n="75" d="100"/>
          <a:sy n="75" d="100"/>
        </p:scale>
        <p:origin x="-4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esktop\Poster%20APB\Novo%20Planilha%20do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dra\Downloads\Identifica&#231;&#227;o%20L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5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 err="1">
                <a:solidFill>
                  <a:schemeClr val="tx1"/>
                </a:solidFill>
              </a:rPr>
              <a:t>Média</a:t>
            </a:r>
            <a:r>
              <a:rPr lang="en-US" sz="2000" b="1" baseline="0" dirty="0">
                <a:solidFill>
                  <a:schemeClr val="tx1"/>
                </a:solidFill>
              </a:rPr>
              <a:t> de OPG </a:t>
            </a:r>
            <a:r>
              <a:rPr lang="en-US" sz="2000" b="1" baseline="0" dirty="0" err="1">
                <a:solidFill>
                  <a:schemeClr val="tx1"/>
                </a:solidFill>
              </a:rPr>
              <a:t>em</a:t>
            </a:r>
            <a:r>
              <a:rPr lang="en-US" sz="2000" b="1" baseline="0" dirty="0">
                <a:solidFill>
                  <a:schemeClr val="tx1"/>
                </a:solidFill>
              </a:rPr>
              <a:t> </a:t>
            </a:r>
            <a:r>
              <a:rPr lang="en-US" sz="2000" b="1" baseline="0" dirty="0" err="1">
                <a:solidFill>
                  <a:schemeClr val="tx1"/>
                </a:solidFill>
              </a:rPr>
              <a:t>cada</a:t>
            </a:r>
            <a:r>
              <a:rPr lang="en-US" sz="2000" b="1" baseline="0" dirty="0">
                <a:solidFill>
                  <a:schemeClr val="tx1"/>
                </a:solidFill>
              </a:rPr>
              <a:t> </a:t>
            </a:r>
            <a:r>
              <a:rPr lang="en-US" sz="2000" b="1" baseline="0" dirty="0" err="1">
                <a:solidFill>
                  <a:schemeClr val="tx1"/>
                </a:solidFill>
              </a:rPr>
              <a:t>visita</a:t>
            </a:r>
            <a:r>
              <a:rPr lang="en-US" sz="2000" b="1" baseline="0" dirty="0">
                <a:solidFill>
                  <a:schemeClr val="tx1"/>
                </a:solidFill>
              </a:rPr>
              <a:t>, </a:t>
            </a:r>
            <a:r>
              <a:rPr lang="en-US" sz="2000" b="1" baseline="0" dirty="0" err="1">
                <a:solidFill>
                  <a:schemeClr val="tx1"/>
                </a:solidFill>
              </a:rPr>
              <a:t>por</a:t>
            </a:r>
            <a:r>
              <a:rPr lang="en-US" sz="2000" b="1" baseline="0" dirty="0">
                <a:solidFill>
                  <a:schemeClr val="tx1"/>
                </a:solidFill>
              </a:rPr>
              <a:t> </a:t>
            </a:r>
            <a:r>
              <a:rPr lang="en-US" sz="2000" b="1" baseline="0" dirty="0" err="1">
                <a:solidFill>
                  <a:schemeClr val="tx1"/>
                </a:solidFill>
              </a:rPr>
              <a:t>exploração</a:t>
            </a:r>
            <a:endParaRPr lang="en-US" sz="2000" b="1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648558368495086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3057766270871155"/>
          <c:y val="0.13557391110424918"/>
          <c:w val="0.69422337291288538"/>
          <c:h val="0.42881649597721916"/>
        </c:manualLayout>
      </c:layout>
      <c:barChart>
        <c:barDir val="col"/>
        <c:grouping val="clustered"/>
        <c:ser>
          <c:idx val="0"/>
          <c:order val="0"/>
          <c:tx>
            <c:strRef>
              <c:f>Plan1!$C$2</c:f>
              <c:strCache>
                <c:ptCount val="1"/>
                <c:pt idx="0">
                  <c:v>Primeira Visita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cat>
            <c:numRef>
              <c:f>Plan1!$B$3:$B$12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Plan1!$C$3:$C$12</c:f>
              <c:numCache>
                <c:formatCode>General</c:formatCode>
                <c:ptCount val="10"/>
                <c:pt idx="0">
                  <c:v>301</c:v>
                </c:pt>
                <c:pt idx="1">
                  <c:v>250</c:v>
                </c:pt>
                <c:pt idx="2">
                  <c:v>897</c:v>
                </c:pt>
                <c:pt idx="3">
                  <c:v>425</c:v>
                </c:pt>
                <c:pt idx="4">
                  <c:v>303</c:v>
                </c:pt>
                <c:pt idx="5">
                  <c:v>669</c:v>
                </c:pt>
                <c:pt idx="6">
                  <c:v>293</c:v>
                </c:pt>
                <c:pt idx="7">
                  <c:v>554</c:v>
                </c:pt>
                <c:pt idx="8">
                  <c:v>375</c:v>
                </c:pt>
                <c:pt idx="9">
                  <c:v>986</c:v>
                </c:pt>
              </c:numCache>
            </c:numRef>
          </c:val>
        </c:ser>
        <c:ser>
          <c:idx val="1"/>
          <c:order val="1"/>
          <c:tx>
            <c:strRef>
              <c:f>Plan1!$D$2</c:f>
              <c:strCache>
                <c:ptCount val="1"/>
                <c:pt idx="0">
                  <c:v>Segunda Visita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cat>
            <c:numRef>
              <c:f>Plan1!$B$3:$B$12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Plan1!$D$3:$D$12</c:f>
              <c:numCache>
                <c:formatCode>General</c:formatCode>
                <c:ptCount val="10"/>
                <c:pt idx="0">
                  <c:v>90</c:v>
                </c:pt>
                <c:pt idx="1">
                  <c:v>103</c:v>
                </c:pt>
                <c:pt idx="2">
                  <c:v>683</c:v>
                </c:pt>
                <c:pt idx="3">
                  <c:v>607</c:v>
                </c:pt>
                <c:pt idx="4">
                  <c:v>205</c:v>
                </c:pt>
                <c:pt idx="5">
                  <c:v>203</c:v>
                </c:pt>
                <c:pt idx="6">
                  <c:v>500</c:v>
                </c:pt>
                <c:pt idx="7">
                  <c:v>408</c:v>
                </c:pt>
                <c:pt idx="8">
                  <c:v>260</c:v>
                </c:pt>
                <c:pt idx="9">
                  <c:v>455</c:v>
                </c:pt>
              </c:numCache>
            </c:numRef>
          </c:val>
        </c:ser>
        <c:gapWidth val="219"/>
        <c:overlap val="-27"/>
        <c:axId val="40513920"/>
        <c:axId val="40515456"/>
      </c:barChart>
      <c:catAx>
        <c:axId val="405139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0515456"/>
        <c:crosses val="autoZero"/>
        <c:auto val="1"/>
        <c:lblAlgn val="ctr"/>
        <c:lblOffset val="100"/>
      </c:catAx>
      <c:valAx>
        <c:axId val="405154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0513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</c:dTable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6668591426071742"/>
          <c:y val="0.81146238136582682"/>
          <c:w val="0.46662817147856539"/>
          <c:h val="8.207374030717644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PT" sz="2000" b="1" cap="none" baseline="0">
                <a:solidFill>
                  <a:schemeClr val="tx1"/>
                </a:solidFill>
                <a:latin typeface="+mn-lt"/>
              </a:rPr>
              <a:t>Frequência absoluta géneros larvares 1.ª visita/2.ª visita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'Folha 2'!$B$1</c:f>
              <c:strCache>
                <c:ptCount val="1"/>
                <c:pt idx="0">
                  <c:v>1.ª Visita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'Folha 2'!$A$2:$A$10</c:f>
              <c:strCache>
                <c:ptCount val="9"/>
                <c:pt idx="0">
                  <c:v>Strongyloides</c:v>
                </c:pt>
                <c:pt idx="1">
                  <c:v>Bunostomum</c:v>
                </c:pt>
                <c:pt idx="2">
                  <c:v>Nematodirus</c:v>
                </c:pt>
                <c:pt idx="3">
                  <c:v>Cooperia</c:v>
                </c:pt>
                <c:pt idx="4">
                  <c:v>Ostertagia</c:v>
                </c:pt>
                <c:pt idx="5">
                  <c:v>Haemonchus</c:v>
                </c:pt>
                <c:pt idx="6">
                  <c:v>Trichostrongylus</c:v>
                </c:pt>
                <c:pt idx="7">
                  <c:v>Chabertia</c:v>
                </c:pt>
                <c:pt idx="8">
                  <c:v>Oesophagustomum</c:v>
                </c:pt>
              </c:strCache>
            </c:strRef>
          </c:cat>
          <c:val>
            <c:numRef>
              <c:f>'Folha 2'!$B$2:$B$10</c:f>
              <c:numCache>
                <c:formatCode>General</c:formatCode>
                <c:ptCount val="9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420</c:v>
                </c:pt>
                <c:pt idx="5">
                  <c:v>33</c:v>
                </c:pt>
                <c:pt idx="6">
                  <c:v>1115</c:v>
                </c:pt>
                <c:pt idx="7">
                  <c:v>100</c:v>
                </c:pt>
                <c:pt idx="8">
                  <c:v>104</c:v>
                </c:pt>
              </c:numCache>
            </c:numRef>
          </c:val>
        </c:ser>
        <c:ser>
          <c:idx val="1"/>
          <c:order val="1"/>
          <c:tx>
            <c:strRef>
              <c:f>'Folha 2'!$C$1</c:f>
              <c:strCache>
                <c:ptCount val="1"/>
                <c:pt idx="0">
                  <c:v>2.ª Visita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'Folha 2'!$A$2:$A$10</c:f>
              <c:strCache>
                <c:ptCount val="9"/>
                <c:pt idx="0">
                  <c:v>Strongyloides</c:v>
                </c:pt>
                <c:pt idx="1">
                  <c:v>Bunostomum</c:v>
                </c:pt>
                <c:pt idx="2">
                  <c:v>Nematodirus</c:v>
                </c:pt>
                <c:pt idx="3">
                  <c:v>Cooperia</c:v>
                </c:pt>
                <c:pt idx="4">
                  <c:v>Ostertagia</c:v>
                </c:pt>
                <c:pt idx="5">
                  <c:v>Haemonchus</c:v>
                </c:pt>
                <c:pt idx="6">
                  <c:v>Trichostrongylus</c:v>
                </c:pt>
                <c:pt idx="7">
                  <c:v>Chabertia</c:v>
                </c:pt>
                <c:pt idx="8">
                  <c:v>Oesophagustomum</c:v>
                </c:pt>
              </c:strCache>
            </c:strRef>
          </c:cat>
          <c:val>
            <c:numRef>
              <c:f>'Folha 2'!$C$2:$C$10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449</c:v>
                </c:pt>
                <c:pt idx="5">
                  <c:v>111</c:v>
                </c:pt>
                <c:pt idx="6">
                  <c:v>754</c:v>
                </c:pt>
                <c:pt idx="7">
                  <c:v>229</c:v>
                </c:pt>
                <c:pt idx="8">
                  <c:v>148</c:v>
                </c:pt>
              </c:numCache>
            </c:numRef>
          </c:val>
        </c:ser>
        <c:gapWidth val="355"/>
        <c:overlap val="-70"/>
        <c:axId val="40703104"/>
        <c:axId val="40705024"/>
      </c:barChart>
      <c:catAx>
        <c:axId val="40703104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/>
                  <a:t>Género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0705024"/>
        <c:crosses val="autoZero"/>
        <c:auto val="1"/>
        <c:lblAlgn val="ctr"/>
        <c:lblOffset val="100"/>
      </c:catAx>
      <c:valAx>
        <c:axId val="40705024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Número de larvas de cada género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4070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PT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168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423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331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845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037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648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9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601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265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60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258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4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</a:t>
            </a:r>
            <a:r>
              <a:rPr lang="pt-PT" dirty="0" err="1"/>
              <a:t>Master</a:t>
            </a:r>
            <a:r>
              <a:rPr lang="pt-PT" dirty="0"/>
              <a:t>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16E50-CD03-6449-916D-948B98084AC1}" type="datetimeFigureOut">
              <a:rPr lang="en-US" smtClean="0"/>
              <a:pPr/>
              <a:t>8/30/2017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C0B96-626E-8549-8824-7C9A5527231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 descr="Powerpoint-0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14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://www.icaam.uevora.p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9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9284" y="774700"/>
            <a:ext cx="83421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PT" sz="2400" b="1" dirty="0">
                <a:solidFill>
                  <a:srgbClr val="0070C0"/>
                </a:solidFill>
              </a:rPr>
              <a:t>GEN-RES-ALENTEJO – UTILIZAÇÃO DE METODOLOGIAS GENÓMICAS NA SELECÇÃO DE OVINOS RESISTENTES À </a:t>
            </a:r>
            <a:r>
              <a:rPr lang="pt-PT" sz="2400" b="1" dirty="0">
                <a:solidFill>
                  <a:srgbClr val="C00000"/>
                </a:solidFill>
              </a:rPr>
              <a:t>PEEIRA E PARASITAS GASTROINTESTINAIS </a:t>
            </a:r>
            <a:r>
              <a:rPr lang="pt-PT" sz="2400" b="1" dirty="0">
                <a:solidFill>
                  <a:srgbClr val="0070C0"/>
                </a:solidFill>
              </a:rPr>
              <a:t>NA REGIÃO DO ALENTEJO</a:t>
            </a:r>
            <a:endParaRPr lang="pt-PT" sz="2800" b="1" dirty="0">
              <a:solidFill>
                <a:srgbClr val="0070C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600" y="1893957"/>
            <a:ext cx="84734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rgbClr val="002060"/>
                </a:solidFill>
                <a:latin typeface="Verdana" pitchFamily="34" charset="0"/>
              </a:rPr>
              <a:t/>
            </a:r>
            <a:br>
              <a:rPr lang="pt-PT" sz="1600" b="1" dirty="0">
                <a:solidFill>
                  <a:srgbClr val="002060"/>
                </a:solidFill>
                <a:latin typeface="Verdana" pitchFamily="34" charset="0"/>
              </a:rPr>
            </a:br>
            <a:endParaRPr lang="pt-PT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2" y="6285002"/>
            <a:ext cx="6065948" cy="57299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5950" y="6285002"/>
            <a:ext cx="3078050" cy="572998"/>
          </a:xfrm>
          <a:prstGeom prst="rect">
            <a:avLst/>
          </a:prstGeom>
        </p:spPr>
      </p:pic>
      <p:pic>
        <p:nvPicPr>
          <p:cNvPr id="10" name="Picture 3">
            <a:hlinkClick r:id="rId4"/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568" y="6036202"/>
            <a:ext cx="118800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541106" y="2478732"/>
            <a:ext cx="80617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Associação de Agricultores do Sul (ACOS) </a:t>
            </a:r>
          </a:p>
          <a:p>
            <a:endParaRPr lang="pt-PT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Universidade de Évora (UE)</a:t>
            </a:r>
          </a:p>
          <a:p>
            <a:endParaRPr lang="pt-PT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Centro de Biotecnologia Agrícola e </a:t>
            </a:r>
            <a:r>
              <a:rPr lang="pt-PT" b="1" dirty="0" err="1" smtClean="0">
                <a:solidFill>
                  <a:srgbClr val="002060"/>
                </a:solidFill>
                <a:latin typeface="Calibri" pitchFamily="34" charset="0"/>
              </a:rPr>
              <a:t>Agro-Alimentar</a:t>
            </a:r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 do Alentejo (CEBAL)</a:t>
            </a:r>
          </a:p>
          <a:p>
            <a:endParaRPr lang="pt-PT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Instituto Nacional Investigação Agrária Veterinária (INIAV)</a:t>
            </a:r>
          </a:p>
          <a:p>
            <a:endParaRPr lang="pt-PT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Direção Regional de Agricultura e Pescas do Alentejo (DRAPAL)</a:t>
            </a:r>
          </a:p>
          <a:p>
            <a:endParaRPr lang="pt-PT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pt-PT" b="1" dirty="0" smtClean="0">
                <a:solidFill>
                  <a:srgbClr val="002060"/>
                </a:solidFill>
                <a:latin typeface="Calibri" pitchFamily="34" charset="0"/>
              </a:rPr>
              <a:t>União dos Agrupamentos de Defesa Sanitária do Alentejo (UADS Alentejo)</a:t>
            </a:r>
            <a:endParaRPr lang="pt-PT" dirty="0"/>
          </a:p>
        </p:txBody>
      </p:sp>
      <p:pic>
        <p:nvPicPr>
          <p:cNvPr id="1026" name="Picture 2" descr="C:\Users\Sandra\Downloads\apormor logo nov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52" y="2"/>
            <a:ext cx="2570055" cy="468000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2590807" y="2"/>
            <a:ext cx="6492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003300"/>
                </a:solidFill>
              </a:rPr>
              <a:t>Feira da Luz – </a:t>
            </a:r>
            <a:r>
              <a:rPr lang="pt-PT" dirty="0" err="1" smtClean="0">
                <a:solidFill>
                  <a:srgbClr val="003300"/>
                </a:solidFill>
              </a:rPr>
              <a:t>Expomor</a:t>
            </a:r>
            <a:r>
              <a:rPr lang="pt-PT" dirty="0" smtClean="0">
                <a:solidFill>
                  <a:srgbClr val="003300"/>
                </a:solidFill>
              </a:rPr>
              <a:t> 2017 (30 Ago-04 Set). II Jornadas Técnicas da Produção Animal</a:t>
            </a:r>
            <a:endParaRPr lang="pt-PT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84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 preferRelativeResize="0">
            <a:picLocks/>
          </p:cNvPicPr>
          <p:nvPr/>
        </p:nvPicPr>
        <p:blipFill>
          <a:blip r:embed="rId2" cstate="print"/>
          <a:srcRect l="15059" t="16179" r="25203" b="20349"/>
          <a:stretch>
            <a:fillRect/>
          </a:stretch>
        </p:blipFill>
        <p:spPr bwMode="auto">
          <a:xfrm>
            <a:off x="69574" y="307324"/>
            <a:ext cx="4210326" cy="328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8600" y="2832100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3</a:t>
            </a:r>
            <a:endParaRPr lang="pt-PT" sz="2800" b="1" dirty="0">
              <a:solidFill>
                <a:schemeClr val="bg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381501" y="307324"/>
            <a:ext cx="4673599" cy="3276600"/>
            <a:chOff x="4381501" y="1526520"/>
            <a:chExt cx="4673599" cy="3276600"/>
          </a:xfrm>
        </p:grpSpPr>
        <p:pic>
          <p:nvPicPr>
            <p:cNvPr id="8" name="Imagem 7" descr="IMG_0918.JPG"/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4381501" y="1526520"/>
              <a:ext cx="4673599" cy="3276600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4381501" y="4102100"/>
              <a:ext cx="939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</a:rPr>
                <a:t>4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219325" y="2120348"/>
            <a:ext cx="4705350" cy="4737652"/>
            <a:chOff x="2219325" y="2120348"/>
            <a:chExt cx="4705350" cy="4737652"/>
          </a:xfrm>
        </p:grpSpPr>
        <p:pic>
          <p:nvPicPr>
            <p:cNvPr id="13" name="Imagem 12" descr="projecto2.jpg"/>
            <p:cNvPicPr>
              <a:picLocks noChangeAspect="1"/>
            </p:cNvPicPr>
            <p:nvPr/>
          </p:nvPicPr>
          <p:blipFill>
            <a:blip r:embed="rId4"/>
            <a:srcRect t="7706" b="16817"/>
            <a:stretch>
              <a:fillRect/>
            </a:stretch>
          </p:blipFill>
          <p:spPr>
            <a:xfrm>
              <a:off x="2219325" y="2120348"/>
              <a:ext cx="4705350" cy="4737652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2398643" y="6308035"/>
              <a:ext cx="795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800" b="1" dirty="0" smtClean="0">
                  <a:solidFill>
                    <a:schemeClr val="bg1"/>
                  </a:solidFill>
                </a:rPr>
                <a:t>5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38383165"/>
              </p:ext>
            </p:extLst>
          </p:nvPr>
        </p:nvGraphicFramePr>
        <p:xfrm>
          <a:off x="165100" y="1028700"/>
          <a:ext cx="8532000" cy="54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311150" y="1524000"/>
          <a:ext cx="8521700" cy="41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95300" y="406401"/>
            <a:ext cx="7829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 smtClean="0">
                <a:solidFill>
                  <a:srgbClr val="C00000"/>
                </a:solidFill>
              </a:rPr>
              <a:t>Na 2ª visita colhido material das lesões para identificação do agente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" y="1562100"/>
            <a:ext cx="9144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400" b="1" dirty="0" smtClean="0">
              <a:solidFill>
                <a:srgbClr val="002060"/>
              </a:solidFill>
            </a:endParaRPr>
          </a:p>
          <a:p>
            <a:endParaRPr lang="pt-PT" sz="2400" b="1" dirty="0" smtClean="0">
              <a:solidFill>
                <a:srgbClr val="002060"/>
              </a:solidFill>
            </a:endParaRPr>
          </a:p>
          <a:p>
            <a:endParaRPr lang="pt-PT" sz="2400" b="1" dirty="0" smtClean="0">
              <a:solidFill>
                <a:srgbClr val="002060"/>
              </a:solidFill>
            </a:endParaRPr>
          </a:p>
          <a:p>
            <a:endParaRPr lang="pt-PT" sz="2400" b="1" dirty="0" smtClean="0">
              <a:solidFill>
                <a:srgbClr val="002060"/>
              </a:solidFill>
            </a:endParaRPr>
          </a:p>
          <a:p>
            <a:r>
              <a:rPr lang="pt-PT" sz="2400" b="1" dirty="0" smtClean="0">
                <a:solidFill>
                  <a:srgbClr val="002060"/>
                </a:solidFill>
              </a:rPr>
              <a:t>Como </a:t>
            </a:r>
            <a:r>
              <a:rPr lang="pt-PT" sz="2400" b="1" dirty="0">
                <a:solidFill>
                  <a:srgbClr val="002060"/>
                </a:solidFill>
              </a:rPr>
              <a:t>identificar o agente</a:t>
            </a:r>
            <a:r>
              <a:rPr lang="pt-PT" sz="2400" b="1" dirty="0" smtClean="0">
                <a:solidFill>
                  <a:srgbClr val="002060"/>
                </a:solidFill>
              </a:rPr>
              <a:t>?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002060"/>
                </a:solidFill>
              </a:rPr>
              <a:t>CULTURA: </a:t>
            </a:r>
            <a:r>
              <a:rPr lang="pt-PT" sz="2000" dirty="0" smtClean="0">
                <a:solidFill>
                  <a:srgbClr val="002060"/>
                </a:solidFill>
              </a:rPr>
              <a:t>longa </a:t>
            </a:r>
            <a:r>
              <a:rPr lang="pt-PT" sz="2000" dirty="0">
                <a:solidFill>
                  <a:srgbClr val="002060"/>
                </a:solidFill>
              </a:rPr>
              <a:t>e </a:t>
            </a:r>
            <a:r>
              <a:rPr lang="pt-PT" sz="2000" dirty="0" smtClean="0">
                <a:solidFill>
                  <a:srgbClr val="002060"/>
                </a:solidFill>
              </a:rPr>
              <a:t>fastidiosa (2-3 semanas) E NÃO PERMITE DIFERENCIAÇÃO ENTRE ESTIRPES </a:t>
            </a:r>
            <a:endParaRPr lang="pt-PT" sz="2000" dirty="0">
              <a:solidFill>
                <a:srgbClr val="002060"/>
              </a:solidFill>
            </a:endParaRPr>
          </a:p>
          <a:p>
            <a:pPr algn="just"/>
            <a:endParaRPr lang="pt-PT" sz="2000" b="1" dirty="0">
              <a:solidFill>
                <a:srgbClr val="002060"/>
              </a:solidFill>
            </a:endParaRP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002060"/>
                </a:solidFill>
              </a:rPr>
              <a:t>METAGENÓMICA</a:t>
            </a:r>
            <a:r>
              <a:rPr lang="pt-PT" sz="2000" b="1" dirty="0">
                <a:solidFill>
                  <a:srgbClr val="002060"/>
                </a:solidFill>
              </a:rPr>
              <a:t>: </a:t>
            </a:r>
            <a:r>
              <a:rPr lang="pt-PT" sz="2000" dirty="0" smtClean="0">
                <a:solidFill>
                  <a:srgbClr val="002060"/>
                </a:solidFill>
              </a:rPr>
              <a:t>identificação </a:t>
            </a:r>
            <a:r>
              <a:rPr lang="pt-PT" sz="2000" dirty="0">
                <a:solidFill>
                  <a:srgbClr val="002060"/>
                </a:solidFill>
              </a:rPr>
              <a:t>através do ADN do </a:t>
            </a:r>
            <a:r>
              <a:rPr lang="pt-PT" sz="2000" dirty="0" smtClean="0">
                <a:solidFill>
                  <a:srgbClr val="002060"/>
                </a:solidFill>
              </a:rPr>
              <a:t>agente – PERMITE IDENTIFICAR ESTIRPES MAIS E MENOS PATOGÉNICAS</a:t>
            </a: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000" dirty="0">
                <a:solidFill>
                  <a:srgbClr val="002060"/>
                </a:solidFill>
              </a:rPr>
              <a:t>		</a:t>
            </a:r>
            <a:endParaRPr lang="pt-PT" sz="2000" b="1" dirty="0">
              <a:solidFill>
                <a:srgbClr val="002060"/>
              </a:solidFill>
            </a:endParaRPr>
          </a:p>
          <a:p>
            <a:endParaRPr lang="pt-PT" sz="2400" dirty="0"/>
          </a:p>
          <a:p>
            <a:endParaRPr lang="pt-PT" sz="2400" dirty="0"/>
          </a:p>
          <a:p>
            <a:endParaRPr lang="pt-PT" sz="2400" dirty="0"/>
          </a:p>
          <a:p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830" t="45286" r="20117" b="17076"/>
          <a:stretch/>
        </p:blipFill>
        <p:spPr>
          <a:xfrm>
            <a:off x="5232400" y="983398"/>
            <a:ext cx="3714750" cy="30264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221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4605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2400" u="sng" dirty="0"/>
          </a:p>
          <a:p>
            <a:pPr algn="just"/>
            <a:r>
              <a:rPr lang="pt-PT" sz="2000" b="1" dirty="0" smtClean="0">
                <a:solidFill>
                  <a:srgbClr val="002060"/>
                </a:solidFill>
              </a:rPr>
              <a:t>Identificação de marcadores genéticos  - SANGUE</a:t>
            </a:r>
          </a:p>
          <a:p>
            <a:pPr algn="just"/>
            <a:endParaRPr lang="pt-PT" sz="2000" b="1" dirty="0">
              <a:solidFill>
                <a:srgbClr val="00206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002060"/>
                </a:solidFill>
              </a:rPr>
              <a:t>Seleção </a:t>
            </a:r>
            <a:r>
              <a:rPr lang="pt-PT" sz="2000" b="1" dirty="0">
                <a:solidFill>
                  <a:srgbClr val="002060"/>
                </a:solidFill>
              </a:rPr>
              <a:t>assistida </a:t>
            </a:r>
            <a:r>
              <a:rPr lang="pt-PT" sz="2000" b="1" dirty="0" smtClean="0">
                <a:solidFill>
                  <a:srgbClr val="002060"/>
                </a:solidFill>
              </a:rPr>
              <a:t>por marcadores</a:t>
            </a:r>
            <a:endParaRPr lang="pt-PT" sz="2000" b="1" dirty="0">
              <a:solidFill>
                <a:srgbClr val="002060"/>
              </a:solidFill>
            </a:endParaRPr>
          </a:p>
          <a:p>
            <a:pPr algn="just"/>
            <a:endParaRPr lang="pt-PT" sz="2000" b="1" dirty="0">
              <a:solidFill>
                <a:srgbClr val="002060"/>
              </a:solidFill>
            </a:endParaRPr>
          </a:p>
          <a:p>
            <a:pPr algn="just"/>
            <a:r>
              <a:rPr lang="pt-PT" sz="2000" b="1" dirty="0">
                <a:solidFill>
                  <a:srgbClr val="002060"/>
                </a:solidFill>
              </a:rPr>
              <a:t>Reprodução de </a:t>
            </a:r>
            <a:r>
              <a:rPr lang="pt-PT" sz="2000" b="1" dirty="0" smtClean="0">
                <a:solidFill>
                  <a:srgbClr val="002060"/>
                </a:solidFill>
              </a:rPr>
              <a:t>animais identificados </a:t>
            </a:r>
          </a:p>
          <a:p>
            <a:pPr algn="just"/>
            <a:r>
              <a:rPr lang="pt-PT" sz="2000" b="1" dirty="0" smtClean="0">
                <a:solidFill>
                  <a:srgbClr val="002060"/>
                </a:solidFill>
              </a:rPr>
              <a:t>como </a:t>
            </a:r>
            <a:r>
              <a:rPr lang="pt-PT" sz="2000" b="1" dirty="0">
                <a:solidFill>
                  <a:srgbClr val="002060"/>
                </a:solidFill>
              </a:rPr>
              <a:t>geneticamente resistentes</a:t>
            </a:r>
          </a:p>
          <a:p>
            <a:endParaRPr lang="pt-PT" sz="2400" dirty="0"/>
          </a:p>
          <a:p>
            <a:endParaRPr lang="pt-PT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87774" y="558800"/>
            <a:ext cx="756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C00000"/>
                </a:solidFill>
              </a:rPr>
              <a:t>MARCADOR GENÉTICO NÃO IDENTIFICADO NAS RAÇAS PORTUGUESAS: DIFERENÇAS ENTRE RAÇAS</a:t>
            </a:r>
          </a:p>
        </p:txBody>
      </p:sp>
      <p:pic>
        <p:nvPicPr>
          <p:cNvPr id="7" name="Imagem 6" descr="DSC003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2921001"/>
            <a:ext cx="4914900" cy="3936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45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168" y="198150"/>
            <a:ext cx="7995664" cy="1143000"/>
          </a:xfrm>
        </p:spPr>
        <p:txBody>
          <a:bodyPr>
            <a:normAutofit/>
          </a:bodyPr>
          <a:lstStyle/>
          <a:p>
            <a:r>
              <a:rPr lang="pt-PT" sz="3200" b="1" dirty="0">
                <a:solidFill>
                  <a:srgbClr val="C00000"/>
                </a:solidFill>
              </a:rPr>
              <a:t>Peeira: controlar o agente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" y="1251081"/>
            <a:ext cx="89880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3200" dirty="0"/>
          </a:p>
          <a:p>
            <a:pPr algn="just"/>
            <a:r>
              <a:rPr lang="pt-PT" sz="2800" dirty="0" smtClean="0">
                <a:solidFill>
                  <a:srgbClr val="002060"/>
                </a:solidFill>
              </a:rPr>
              <a:t>- Utilização de  </a:t>
            </a:r>
            <a:r>
              <a:rPr lang="pt-PT" sz="2800" dirty="0">
                <a:solidFill>
                  <a:srgbClr val="002060"/>
                </a:solidFill>
              </a:rPr>
              <a:t>vacinas monovalentes para o </a:t>
            </a:r>
            <a:r>
              <a:rPr lang="pt-PT" sz="2800" dirty="0" err="1">
                <a:solidFill>
                  <a:srgbClr val="002060"/>
                </a:solidFill>
              </a:rPr>
              <a:t>serogrupo</a:t>
            </a:r>
            <a:r>
              <a:rPr lang="pt-PT" sz="2800" dirty="0">
                <a:solidFill>
                  <a:srgbClr val="002060"/>
                </a:solidFill>
              </a:rPr>
              <a:t> </a:t>
            </a:r>
            <a:r>
              <a:rPr lang="pt-PT" sz="2800" dirty="0" smtClean="0">
                <a:solidFill>
                  <a:srgbClr val="002060"/>
                </a:solidFill>
              </a:rPr>
              <a:t>específico – </a:t>
            </a:r>
            <a:r>
              <a:rPr lang="pt-PT" sz="2800" dirty="0" err="1" smtClean="0">
                <a:solidFill>
                  <a:srgbClr val="002060"/>
                </a:solidFill>
              </a:rPr>
              <a:t>metagenómica</a:t>
            </a:r>
            <a:endParaRPr lang="pt-PT" sz="2800" dirty="0" smtClean="0">
              <a:solidFill>
                <a:srgbClr val="002060"/>
              </a:solidFill>
            </a:endParaRPr>
          </a:p>
          <a:p>
            <a:pPr algn="just"/>
            <a:endParaRPr lang="pt-PT" sz="2800" dirty="0" smtClean="0">
              <a:solidFill>
                <a:srgbClr val="002060"/>
              </a:solidFill>
            </a:endParaRPr>
          </a:p>
          <a:p>
            <a:pPr algn="just"/>
            <a:r>
              <a:rPr lang="pt-PT" sz="2800" dirty="0" smtClean="0">
                <a:solidFill>
                  <a:srgbClr val="002060"/>
                </a:solidFill>
              </a:rPr>
              <a:t>- Seleção de animais mais resistentes</a:t>
            </a:r>
            <a:endParaRPr lang="pt-PT" sz="2800" dirty="0">
              <a:solidFill>
                <a:srgbClr val="002060"/>
              </a:solidFill>
            </a:endParaRPr>
          </a:p>
          <a:p>
            <a:pPr algn="ctr"/>
            <a:endParaRPr lang="pt-PT" sz="3200" dirty="0"/>
          </a:p>
          <a:p>
            <a:endParaRPr lang="pt-PT" sz="3200" dirty="0"/>
          </a:p>
          <a:p>
            <a:endParaRPr lang="pt-PT" sz="3200" dirty="0"/>
          </a:p>
          <a:p>
            <a:endParaRPr lang="pt-PT" sz="3200" dirty="0"/>
          </a:p>
          <a:p>
            <a:endParaRPr lang="pt-PT" sz="3200" dirty="0"/>
          </a:p>
        </p:txBody>
      </p:sp>
      <p:sp>
        <p:nvSpPr>
          <p:cNvPr id="4" name="Rectângulo 3"/>
          <p:cNvSpPr/>
          <p:nvPr/>
        </p:nvSpPr>
        <p:spPr>
          <a:xfrm>
            <a:off x="1" y="3982998"/>
            <a:ext cx="91439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b="1" dirty="0" smtClean="0">
                <a:solidFill>
                  <a:srgbClr val="C00000"/>
                </a:solidFill>
                <a:latin typeface="+mj-lt"/>
              </a:rPr>
              <a:t>Parasitas gastrointestinais – controlo</a:t>
            </a:r>
          </a:p>
          <a:p>
            <a:pPr algn="ctr"/>
            <a:endParaRPr lang="pt-PT" sz="3200" b="1" dirty="0" smtClean="0">
              <a:solidFill>
                <a:srgbClr val="C00000"/>
              </a:solidFill>
              <a:latin typeface="+mj-lt"/>
            </a:endParaRPr>
          </a:p>
          <a:p>
            <a:pPr algn="just">
              <a:buFontTx/>
              <a:buChar char="-"/>
            </a:pPr>
            <a:r>
              <a:rPr lang="pt-PT" sz="2800" dirty="0" smtClean="0">
                <a:solidFill>
                  <a:srgbClr val="002060"/>
                </a:solidFill>
                <a:latin typeface="+mj-lt"/>
              </a:rPr>
              <a:t> Controlo integrado</a:t>
            </a:r>
          </a:p>
          <a:p>
            <a:pPr algn="just"/>
            <a:endParaRPr lang="pt-PT" sz="2400" dirty="0" smtClean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pt-PT" sz="2800" dirty="0" smtClean="0">
                <a:solidFill>
                  <a:srgbClr val="002060"/>
                </a:solidFill>
                <a:latin typeface="+mj-lt"/>
              </a:rPr>
              <a:t>- Seleção de animais mais resistentes</a:t>
            </a:r>
          </a:p>
          <a:p>
            <a:pPr algn="ctr"/>
            <a:endParaRPr lang="pt-PT" sz="3200" b="1" dirty="0" smtClean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80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09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53275" cy="2159000"/>
          </a:xfrm>
          <a:prstGeom prst="rect">
            <a:avLst/>
          </a:prstGeom>
        </p:spPr>
      </p:pic>
      <p:pic>
        <p:nvPicPr>
          <p:cNvPr id="3" name="Imagem 2" descr="IMG_10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"/>
            <a:ext cx="3429000" cy="2667000"/>
          </a:xfrm>
          <a:prstGeom prst="rect">
            <a:avLst/>
          </a:prstGeom>
        </p:spPr>
      </p:pic>
      <p:pic>
        <p:nvPicPr>
          <p:cNvPr id="4" name="Imagem 3" descr="DSC002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99" y="0"/>
            <a:ext cx="3467101" cy="2463800"/>
          </a:xfrm>
          <a:prstGeom prst="rect">
            <a:avLst/>
          </a:prstGeom>
        </p:spPr>
      </p:pic>
      <p:pic>
        <p:nvPicPr>
          <p:cNvPr id="5" name="Imagem 4" descr="DSC0037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59000"/>
            <a:ext cx="3423866" cy="2298700"/>
          </a:xfrm>
          <a:prstGeom prst="rect">
            <a:avLst/>
          </a:prstGeom>
        </p:spPr>
      </p:pic>
      <p:pic>
        <p:nvPicPr>
          <p:cNvPr id="6" name="Imagem 5" descr="DSC003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966" y="2463800"/>
            <a:ext cx="2888034" cy="2578100"/>
          </a:xfrm>
          <a:prstGeom prst="rect">
            <a:avLst/>
          </a:prstGeom>
        </p:spPr>
      </p:pic>
      <p:pic>
        <p:nvPicPr>
          <p:cNvPr id="7" name="Imagem 6" descr="DSC0054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417683"/>
            <a:ext cx="3423866" cy="2440317"/>
          </a:xfrm>
          <a:prstGeom prst="rect">
            <a:avLst/>
          </a:prstGeom>
        </p:spPr>
      </p:pic>
      <p:pic>
        <p:nvPicPr>
          <p:cNvPr id="10" name="Imagem 9" descr="DSC0042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500" y="4457700"/>
            <a:ext cx="3238500" cy="2400300"/>
          </a:xfrm>
          <a:prstGeom prst="rect">
            <a:avLst/>
          </a:prstGeom>
        </p:spPr>
      </p:pic>
      <p:pic>
        <p:nvPicPr>
          <p:cNvPr id="14" name="Imagem 13" descr="projecto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3867" y="4457700"/>
            <a:ext cx="2481633" cy="2400300"/>
          </a:xfrm>
          <a:prstGeom prst="rect">
            <a:avLst/>
          </a:prstGeom>
        </p:spPr>
      </p:pic>
      <p:pic>
        <p:nvPicPr>
          <p:cNvPr id="11" name="Imagem 10" descr="IMG_106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5500" y="2463800"/>
            <a:ext cx="3238500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G_7706.JP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41087" y="322877"/>
            <a:ext cx="815162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 smtClean="0">
              <a:solidFill>
                <a:srgbClr val="002060"/>
              </a:solidFill>
            </a:endParaRPr>
          </a:p>
          <a:p>
            <a:pPr algn="ctr"/>
            <a:endParaRPr lang="pt-PT" sz="3600" b="1" i="1" dirty="0">
              <a:solidFill>
                <a:srgbClr val="002060"/>
              </a:solidFill>
            </a:endParaRPr>
          </a:p>
          <a:p>
            <a:pPr algn="ctr"/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" y="322877"/>
            <a:ext cx="91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800" b="1" i="1" dirty="0" smtClean="0">
                <a:solidFill>
                  <a:srgbClr val="FFFF00"/>
                </a:solidFill>
              </a:rPr>
              <a:t>“O </a:t>
            </a:r>
            <a:r>
              <a:rPr lang="pt-PT" sz="2800" b="1" i="1" dirty="0">
                <a:solidFill>
                  <a:srgbClr val="FFFF00"/>
                </a:solidFill>
              </a:rPr>
              <a:t>parasitismo por </a:t>
            </a:r>
            <a:r>
              <a:rPr lang="pt-PT" sz="2800" b="1" i="1" dirty="0" err="1">
                <a:solidFill>
                  <a:srgbClr val="FFFF00"/>
                </a:solidFill>
              </a:rPr>
              <a:t>nemátodes</a:t>
            </a:r>
            <a:r>
              <a:rPr lang="pt-PT" sz="2800" b="1" i="1" dirty="0">
                <a:solidFill>
                  <a:srgbClr val="FFFF00"/>
                </a:solidFill>
              </a:rPr>
              <a:t> gastrointestinais e a peeira são as doenças com maior impacto económico em explorações de </a:t>
            </a:r>
            <a:r>
              <a:rPr lang="pt-PT" sz="2800" b="1" i="1" dirty="0" smtClean="0">
                <a:solidFill>
                  <a:srgbClr val="FFFF00"/>
                </a:solidFill>
              </a:rPr>
              <a:t>ovinos” </a:t>
            </a:r>
            <a:r>
              <a:rPr lang="pt-PT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Nieuwhof</a:t>
            </a:r>
            <a:r>
              <a:rPr lang="en-US" b="1" dirty="0">
                <a:solidFill>
                  <a:srgbClr val="FFFF00"/>
                </a:solidFill>
              </a:rPr>
              <a:t> and Bishop, 2005) </a:t>
            </a:r>
          </a:p>
        </p:txBody>
      </p:sp>
      <p:sp>
        <p:nvSpPr>
          <p:cNvPr id="4" name="Rectângulo 3"/>
          <p:cNvSpPr/>
          <p:nvPr/>
        </p:nvSpPr>
        <p:spPr>
          <a:xfrm>
            <a:off x="0" y="5130800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i="1" dirty="0" smtClean="0">
                <a:solidFill>
                  <a:srgbClr val="FFFF00"/>
                </a:solidFill>
              </a:rPr>
              <a:t>“</a:t>
            </a:r>
            <a:r>
              <a:rPr lang="en-US" sz="2800" b="1" i="1" dirty="0" err="1" smtClean="0">
                <a:solidFill>
                  <a:srgbClr val="FFFF00"/>
                </a:solidFill>
              </a:rPr>
              <a:t>Existência</a:t>
            </a:r>
            <a:r>
              <a:rPr lang="en-US" sz="2800" b="1" i="1" dirty="0" smtClean="0">
                <a:solidFill>
                  <a:srgbClr val="FFFF00"/>
                </a:solidFill>
              </a:rPr>
              <a:t> de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diferente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sensibilidade</a:t>
            </a:r>
            <a:r>
              <a:rPr lang="en-US" sz="2800" b="1" i="1" dirty="0" smtClean="0">
                <a:solidFill>
                  <a:srgbClr val="FFFF00"/>
                </a:solidFill>
              </a:rPr>
              <a:t>/</a:t>
            </a:r>
            <a:r>
              <a:rPr lang="en-US" sz="2800" b="1" i="1" dirty="0" err="1" smtClean="0">
                <a:solidFill>
                  <a:srgbClr val="FFFF00"/>
                </a:solidFill>
              </a:rPr>
              <a:t>resistência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genética</a:t>
            </a:r>
            <a:r>
              <a:rPr lang="en-US" sz="2800" b="1" i="1" dirty="0" smtClean="0">
                <a:solidFill>
                  <a:srgbClr val="FFFF00"/>
                </a:solidFill>
              </a:rPr>
              <a:t> ”</a:t>
            </a:r>
          </a:p>
          <a:p>
            <a:pPr lvl="0" algn="just"/>
            <a:r>
              <a:rPr lang="en-US" sz="2800" b="1" i="1" dirty="0" smtClean="0">
                <a:solidFill>
                  <a:srgbClr val="FFFF00"/>
                </a:solidFill>
              </a:rPr>
              <a:t>“N</a:t>
            </a:r>
            <a:r>
              <a:rPr lang="pt-PT" sz="2800" b="1" i="1" dirty="0" smtClean="0">
                <a:solidFill>
                  <a:srgbClr val="FFFF00"/>
                </a:solidFill>
              </a:rPr>
              <a:t>as mesmas condições ambientais: diferentes animais apresentam diferente severidade da doença”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(Davies </a:t>
            </a:r>
            <a:r>
              <a:rPr lang="en-US" b="1" i="1" dirty="0" smtClean="0">
                <a:solidFill>
                  <a:srgbClr val="FFFF00"/>
                </a:solidFill>
              </a:rPr>
              <a:t>et al.</a:t>
            </a:r>
            <a:r>
              <a:rPr lang="en-US" b="1" dirty="0" smtClean="0">
                <a:solidFill>
                  <a:srgbClr val="FFFF00"/>
                </a:solidFill>
              </a:rPr>
              <a:t>,2009)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1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37876" y="220856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Calibri" pitchFamily="34" charset="0"/>
              </a:rPr>
              <a:t>PROJECTO/DESAFIO</a:t>
            </a:r>
            <a:r>
              <a:rPr lang="pt-PT" sz="3200" b="1" dirty="0" smtClean="0">
                <a:solidFill>
                  <a:srgbClr val="C00000"/>
                </a:solidFill>
                <a:latin typeface="Calibri" pitchFamily="34" charset="0"/>
              </a:rPr>
              <a:t>:</a:t>
            </a:r>
          </a:p>
          <a:p>
            <a:endParaRPr lang="pt-PT" sz="32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endParaRPr lang="pt-PT" sz="32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endParaRPr lang="pt-PT" sz="3200" b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endParaRPr lang="pt-PT" sz="2400" b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pt-PT" sz="2400" b="1" dirty="0">
              <a:solidFill>
                <a:srgbClr val="002060"/>
              </a:solidFill>
              <a:latin typeface="Calibri" pitchFamily="34" charset="0"/>
            </a:endParaRPr>
          </a:p>
          <a:p>
            <a:endParaRPr lang="pt-PT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253888" y="1562100"/>
            <a:ext cx="86362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400" b="1" dirty="0" smtClean="0">
                <a:solidFill>
                  <a:srgbClr val="002060"/>
                </a:solidFill>
              </a:rPr>
              <a:t>- Identificação de </a:t>
            </a:r>
            <a:r>
              <a:rPr lang="pt-PT" sz="2400" b="1" dirty="0" err="1" smtClean="0">
                <a:solidFill>
                  <a:srgbClr val="002060"/>
                </a:solidFill>
              </a:rPr>
              <a:t>factores</a:t>
            </a:r>
            <a:r>
              <a:rPr lang="pt-PT" sz="2400" b="1" dirty="0" smtClean="0">
                <a:solidFill>
                  <a:srgbClr val="002060"/>
                </a:solidFill>
              </a:rPr>
              <a:t> de risco nas explorações de ovinos no Alentejo - inquéritos</a:t>
            </a:r>
          </a:p>
          <a:p>
            <a:pPr algn="just"/>
            <a:endParaRPr lang="pt-PT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400" b="1" dirty="0" smtClean="0">
                <a:solidFill>
                  <a:srgbClr val="002060"/>
                </a:solidFill>
              </a:rPr>
              <a:t>- Caracterização das doenças e desenvolvimento de metodologias de diagnóstico – visitas às explorações</a:t>
            </a:r>
          </a:p>
          <a:p>
            <a:pPr algn="just"/>
            <a:endParaRPr lang="pt-PT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400" b="1" dirty="0" smtClean="0">
                <a:solidFill>
                  <a:srgbClr val="002060"/>
                </a:solidFill>
              </a:rPr>
              <a:t>- Impacto económico das doenças – avaliação económica das explorações</a:t>
            </a:r>
          </a:p>
          <a:p>
            <a:pPr algn="just"/>
            <a:endParaRPr lang="pt-PT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400" b="1" dirty="0" smtClean="0">
                <a:solidFill>
                  <a:srgbClr val="002060"/>
                </a:solidFill>
              </a:rPr>
              <a:t>- Identificação de marcadores genéticos</a:t>
            </a:r>
          </a:p>
          <a:p>
            <a:pPr algn="just"/>
            <a:endParaRPr lang="pt-PT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400" b="1" dirty="0" smtClean="0">
                <a:solidFill>
                  <a:srgbClr val="002060"/>
                </a:solidFill>
              </a:rPr>
              <a:t>- Divulgação de resultados</a:t>
            </a:r>
          </a:p>
          <a:p>
            <a:pPr algn="just">
              <a:buFont typeface="+mj-lt"/>
              <a:buAutoNum type="arabicPeriod"/>
            </a:pPr>
            <a:endParaRPr lang="pt-PT" sz="2400" dirty="0" smtClean="0"/>
          </a:p>
          <a:p>
            <a:pPr algn="just"/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4878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0" y="-11113"/>
            <a:ext cx="8229600" cy="1143001"/>
          </a:xfrm>
        </p:spPr>
        <p:txBody>
          <a:bodyPr/>
          <a:lstStyle/>
          <a:p>
            <a:pPr algn="l" eaLnBrk="1" hangingPunct="1"/>
            <a:r>
              <a:rPr lang="pt-PT" altLang="pt-PT" sz="3200" b="1" dirty="0">
                <a:solidFill>
                  <a:srgbClr val="C00000"/>
                </a:solidFill>
              </a:rPr>
              <a:t>Peeira: doença </a:t>
            </a:r>
            <a:r>
              <a:rPr lang="pt-PT" altLang="pt-PT" sz="3200" b="1" dirty="0" err="1">
                <a:solidFill>
                  <a:srgbClr val="C00000"/>
                </a:solidFill>
              </a:rPr>
              <a:t>infecto-contagiosa</a:t>
            </a:r>
            <a:r>
              <a:rPr lang="pt-PT" altLang="pt-PT" sz="3200" b="1" dirty="0">
                <a:solidFill>
                  <a:srgbClr val="C00000"/>
                </a:solidFill>
              </a:rPr>
              <a:t/>
            </a:r>
            <a:br>
              <a:rPr lang="pt-PT" altLang="pt-PT" sz="3200" b="1" dirty="0">
                <a:solidFill>
                  <a:srgbClr val="C00000"/>
                </a:solidFill>
              </a:rPr>
            </a:br>
            <a:endParaRPr lang="pt-PT" altLang="pt-PT" sz="3200" dirty="0">
              <a:solidFill>
                <a:srgbClr val="C00000"/>
              </a:solidFill>
            </a:endParaRPr>
          </a:p>
        </p:txBody>
      </p:sp>
      <p:sp>
        <p:nvSpPr>
          <p:cNvPr id="7171" name="Marcador de Posição de Conteúdo 2"/>
          <p:cNvSpPr>
            <a:spLocks noGrp="1"/>
          </p:cNvSpPr>
          <p:nvPr>
            <p:ph idx="1"/>
          </p:nvPr>
        </p:nvSpPr>
        <p:spPr>
          <a:xfrm>
            <a:off x="22225" y="889000"/>
            <a:ext cx="8964613" cy="4402138"/>
          </a:xfrm>
        </p:spPr>
        <p:txBody>
          <a:bodyPr>
            <a:normAutofit fontScale="25000" lnSpcReduction="20000"/>
          </a:bodyPr>
          <a:lstStyle/>
          <a:p>
            <a:pPr algn="just" eaLnBrk="1" hangingPunct="1">
              <a:buNone/>
            </a:pPr>
            <a:r>
              <a:rPr lang="pt-PT" altLang="pt-PT" sz="7400" b="1" dirty="0">
                <a:solidFill>
                  <a:srgbClr val="002060"/>
                </a:solidFill>
              </a:rPr>
              <a:t>Origina claudicação severa em vários </a:t>
            </a:r>
            <a:r>
              <a:rPr lang="pt-PT" altLang="pt-PT" sz="7400" b="1" dirty="0" smtClean="0">
                <a:solidFill>
                  <a:srgbClr val="002060"/>
                </a:solidFill>
              </a:rPr>
              <a:t>animais</a:t>
            </a:r>
            <a:endParaRPr lang="pt-PT" altLang="pt-PT" sz="7400" b="1" dirty="0">
              <a:solidFill>
                <a:srgbClr val="002060"/>
              </a:solidFill>
            </a:endParaRPr>
          </a:p>
          <a:p>
            <a:pPr algn="just" eaLnBrk="1" hangingPunct="1">
              <a:buNone/>
            </a:pPr>
            <a:endParaRPr lang="pt-PT" altLang="pt-PT" sz="7400" b="1" dirty="0" smtClean="0">
              <a:solidFill>
                <a:srgbClr val="002060"/>
              </a:solidFill>
            </a:endParaRPr>
          </a:p>
          <a:p>
            <a:pPr algn="just" eaLnBrk="1" hangingPunct="1">
              <a:buNone/>
            </a:pPr>
            <a:r>
              <a:rPr lang="pt-PT" altLang="pt-PT" sz="7400" b="1" dirty="0" smtClean="0">
                <a:solidFill>
                  <a:srgbClr val="002060"/>
                </a:solidFill>
              </a:rPr>
              <a:t>Aparece </a:t>
            </a:r>
            <a:r>
              <a:rPr lang="pt-PT" altLang="pt-PT" sz="7400" b="1" dirty="0">
                <a:solidFill>
                  <a:srgbClr val="002060"/>
                </a:solidFill>
              </a:rPr>
              <a:t>sobretudo na época de chuvas mas </a:t>
            </a:r>
            <a:r>
              <a:rPr lang="pt-PT" altLang="pt-PT" sz="7400" b="1" dirty="0" smtClean="0">
                <a:solidFill>
                  <a:srgbClr val="002060"/>
                </a:solidFill>
              </a:rPr>
              <a:t>com</a:t>
            </a:r>
          </a:p>
          <a:p>
            <a:pPr algn="just" eaLnBrk="1" hangingPunct="1">
              <a:buNone/>
            </a:pPr>
            <a:r>
              <a:rPr lang="pt-PT" altLang="pt-PT" sz="7400" b="1" dirty="0" smtClean="0">
                <a:solidFill>
                  <a:srgbClr val="002060"/>
                </a:solidFill>
              </a:rPr>
              <a:t>temperaturas moderadas</a:t>
            </a:r>
          </a:p>
          <a:p>
            <a:pPr algn="just" eaLnBrk="1" hangingPunct="1">
              <a:buNone/>
            </a:pPr>
            <a:endParaRPr lang="pt-PT" altLang="pt-PT" sz="7400" b="1" dirty="0" smtClean="0">
              <a:solidFill>
                <a:srgbClr val="002060"/>
              </a:solidFill>
            </a:endParaRPr>
          </a:p>
          <a:p>
            <a:pPr algn="just" eaLnBrk="1" hangingPunct="1">
              <a:buNone/>
            </a:pPr>
            <a:r>
              <a:rPr lang="pt-PT" altLang="pt-PT" sz="7400" b="1" dirty="0" smtClean="0">
                <a:solidFill>
                  <a:srgbClr val="002060"/>
                </a:solidFill>
              </a:rPr>
              <a:t>Agente bacteriano: </a:t>
            </a:r>
            <a:r>
              <a:rPr lang="pt-PT" altLang="pt-PT" sz="7400" b="1" i="1" dirty="0" err="1" smtClean="0">
                <a:solidFill>
                  <a:srgbClr val="002060"/>
                </a:solidFill>
              </a:rPr>
              <a:t>Dichelobacter</a:t>
            </a:r>
            <a:r>
              <a:rPr lang="pt-PT" altLang="pt-PT" sz="7400" b="1" i="1" dirty="0" smtClean="0">
                <a:solidFill>
                  <a:srgbClr val="002060"/>
                </a:solidFill>
              </a:rPr>
              <a:t> </a:t>
            </a:r>
            <a:r>
              <a:rPr lang="pt-PT" altLang="pt-PT" sz="7400" b="1" i="1" dirty="0" err="1" smtClean="0">
                <a:solidFill>
                  <a:srgbClr val="002060"/>
                </a:solidFill>
              </a:rPr>
              <a:t>nodosus</a:t>
            </a:r>
            <a:endParaRPr lang="pt-PT" altLang="pt-PT" sz="7400" b="1" i="1" dirty="0" smtClean="0">
              <a:solidFill>
                <a:srgbClr val="002060"/>
              </a:solidFill>
            </a:endParaRPr>
          </a:p>
          <a:p>
            <a:pPr algn="just" eaLnBrk="1" hangingPunct="1">
              <a:buNone/>
            </a:pPr>
            <a:endParaRPr lang="pt-PT" altLang="pt-PT" sz="28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t-PT" altLang="pt-PT" sz="2800" b="1" dirty="0" smtClean="0"/>
          </a:p>
          <a:p>
            <a:pPr marL="0" indent="0">
              <a:buNone/>
            </a:pPr>
            <a:endParaRPr lang="pt-PT" altLang="pt-PT" sz="2800" b="1" dirty="0" smtClean="0"/>
          </a:p>
          <a:p>
            <a:pPr marL="0" indent="0">
              <a:buNone/>
            </a:pPr>
            <a:endParaRPr lang="pt-PT" altLang="pt-PT" sz="2800" b="1" dirty="0" smtClean="0"/>
          </a:p>
          <a:p>
            <a:pPr marL="0" indent="0">
              <a:buNone/>
            </a:pPr>
            <a:endParaRPr lang="pt-PT" altLang="pt-PT" sz="2800" b="1" dirty="0" smtClean="0"/>
          </a:p>
          <a:p>
            <a:pPr marL="0" indent="0">
              <a:buNone/>
            </a:pPr>
            <a:endParaRPr lang="pt-PT" altLang="pt-PT" sz="6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t-PT" altLang="pt-PT" sz="6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t-PT" altLang="pt-PT" sz="62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pt-PT" altLang="pt-PT" sz="9600" b="1" dirty="0" smtClean="0">
                <a:solidFill>
                  <a:srgbClr val="C00000"/>
                </a:solidFill>
              </a:rPr>
              <a:t>Controlo: </a:t>
            </a:r>
          </a:p>
          <a:p>
            <a:pPr marL="0" indent="0" algn="just">
              <a:buNone/>
            </a:pPr>
            <a:endParaRPr lang="pt-PT" altLang="pt-PT" sz="6200" b="1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Corte corretivo: realmente eficaz?</a:t>
            </a: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Pedilúvio</a:t>
            </a: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Antibioterapia sistémica: resistências</a:t>
            </a: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Isolamento dos animais doentes: mão de obra/instalações</a:t>
            </a: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Refugo: custos</a:t>
            </a: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Vazio sanitário das pastagens (15 dias): não é possível na maioria dos casos</a:t>
            </a:r>
          </a:p>
          <a:p>
            <a:pPr algn="just">
              <a:buNone/>
            </a:pPr>
            <a:r>
              <a:rPr lang="pt-PT" altLang="pt-PT" sz="8000" b="1" dirty="0" smtClean="0">
                <a:solidFill>
                  <a:srgbClr val="002060"/>
                </a:solidFill>
              </a:rPr>
              <a:t>Vacinação ???</a:t>
            </a:r>
          </a:p>
          <a:p>
            <a:pPr algn="just" eaLnBrk="1" hangingPunct="1">
              <a:buNone/>
            </a:pPr>
            <a:endParaRPr lang="pt-PT" altLang="pt-PT" sz="2800" b="1" i="1" dirty="0">
              <a:solidFill>
                <a:srgbClr val="002060"/>
              </a:solidFill>
            </a:endParaRPr>
          </a:p>
        </p:txBody>
      </p:sp>
      <p:pic>
        <p:nvPicPr>
          <p:cNvPr id="4" name="Imagem 3" descr="2017-01-26 15.22.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517" y="1816238"/>
            <a:ext cx="4402483" cy="33018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06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0" y="266700"/>
            <a:ext cx="9144000" cy="8509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600" b="1" dirty="0" smtClean="0">
                <a:solidFill>
                  <a:srgbClr val="C00000"/>
                </a:solidFill>
              </a:rPr>
              <a:t>Parasitas gastrointestinais</a:t>
            </a: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r>
              <a:rPr lang="pt-PT" sz="2700" b="1" dirty="0" smtClean="0">
                <a:solidFill>
                  <a:srgbClr val="002060"/>
                </a:solidFill>
              </a:rPr>
              <a:t>Não apresentam elevada mortalidade </a:t>
            </a:r>
            <a:br>
              <a:rPr lang="pt-PT" sz="2700" b="1" dirty="0" smtClean="0">
                <a:solidFill>
                  <a:srgbClr val="002060"/>
                </a:solidFill>
              </a:rPr>
            </a:br>
            <a:r>
              <a:rPr lang="pt-PT" sz="2700" b="1" dirty="0" smtClean="0">
                <a:solidFill>
                  <a:srgbClr val="002060"/>
                </a:solidFill>
              </a:rPr>
              <a:t>Níveis de morbilidade elevados (diarreia, anemia, caquexia etc….)</a:t>
            </a:r>
            <a:br>
              <a:rPr lang="pt-PT" sz="2700" b="1" dirty="0" smtClean="0">
                <a:solidFill>
                  <a:srgbClr val="002060"/>
                </a:solidFill>
              </a:rPr>
            </a:br>
            <a:r>
              <a:rPr lang="pt-PT" sz="2700" b="1" dirty="0" smtClean="0">
                <a:solidFill>
                  <a:srgbClr val="002060"/>
                </a:solidFill>
              </a:rPr>
              <a:t/>
            </a:r>
            <a:br>
              <a:rPr lang="pt-PT" sz="2700" b="1" dirty="0" smtClean="0">
                <a:solidFill>
                  <a:srgbClr val="002060"/>
                </a:solidFill>
              </a:rPr>
            </a:br>
            <a:r>
              <a:rPr lang="pt-PT" sz="2700" b="1" dirty="0" smtClean="0">
                <a:solidFill>
                  <a:srgbClr val="C00000"/>
                </a:solidFill>
              </a:rPr>
              <a:t>Controlo:</a:t>
            </a:r>
            <a:r>
              <a:rPr lang="pt-PT" sz="2700" b="1" dirty="0" smtClean="0">
                <a:solidFill>
                  <a:srgbClr val="002060"/>
                </a:solidFill>
              </a:rPr>
              <a:t/>
            </a:r>
            <a:br>
              <a:rPr lang="pt-PT" sz="2700" b="1" dirty="0" smtClean="0">
                <a:solidFill>
                  <a:srgbClr val="002060"/>
                </a:solidFill>
              </a:rPr>
            </a:br>
            <a:r>
              <a:rPr lang="pt-PT" sz="2700" b="1" dirty="0" smtClean="0">
                <a:solidFill>
                  <a:srgbClr val="002060"/>
                </a:solidFill>
              </a:rPr>
              <a:t>Desparasitação tradicional: elevadas resistências aos anti-helmínticos nos últimos anos</a:t>
            </a:r>
            <a:r>
              <a:rPr lang="pt-PT" sz="3200" b="1" dirty="0" smtClean="0">
                <a:solidFill>
                  <a:srgbClr val="002060"/>
                </a:solidFill>
              </a:rPr>
              <a:t/>
            </a:r>
            <a:br>
              <a:rPr lang="pt-PT" sz="3200" b="1" dirty="0" smtClean="0">
                <a:solidFill>
                  <a:srgbClr val="002060"/>
                </a:solidFill>
              </a:rPr>
            </a:br>
            <a:r>
              <a:rPr lang="pt-PT" sz="3200" b="1" dirty="0" smtClean="0">
                <a:solidFill>
                  <a:srgbClr val="002060"/>
                </a:solidFill>
              </a:rPr>
              <a:t/>
            </a:r>
            <a:br>
              <a:rPr lang="pt-PT" sz="3200" b="1" dirty="0" smtClean="0">
                <a:solidFill>
                  <a:srgbClr val="002060"/>
                </a:solidFill>
              </a:rPr>
            </a:br>
            <a:r>
              <a:rPr lang="pt-PT" altLang="pt-PT" sz="3200" b="1" dirty="0" smtClean="0">
                <a:solidFill>
                  <a:srgbClr val="C00000"/>
                </a:solidFill>
              </a:rPr>
              <a:t/>
            </a:r>
            <a:br>
              <a:rPr lang="pt-PT" altLang="pt-PT" sz="3200" b="1" dirty="0" smtClean="0">
                <a:solidFill>
                  <a:srgbClr val="C00000"/>
                </a:solidFill>
              </a:rPr>
            </a:br>
            <a:endParaRPr lang="pt-PT" altLang="pt-PT" sz="3200" dirty="0">
              <a:solidFill>
                <a:srgbClr val="C00000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384300" y="5638800"/>
            <a:ext cx="6286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solidFill>
                  <a:srgbClr val="C00000"/>
                </a:solidFill>
              </a:rPr>
              <a:t>O controlo de populações parasitárias com base apenas em um tratamento anti-helmíntico, é pouco sustentável e eficiente a médio prazo </a:t>
            </a:r>
            <a:r>
              <a:rPr lang="pt-PT" sz="1600" b="1" dirty="0" smtClean="0">
                <a:solidFill>
                  <a:srgbClr val="C00000"/>
                </a:solidFill>
              </a:rPr>
              <a:t>(Torres-Acosta &amp; Hoste, 2005)</a:t>
            </a:r>
            <a:endParaRPr lang="pt-PT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06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5100" y="292100"/>
            <a:ext cx="8813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PT" sz="2000" b="1" dirty="0" smtClean="0">
                <a:solidFill>
                  <a:srgbClr val="002060"/>
                </a:solidFill>
              </a:rPr>
              <a:t> Identificação de </a:t>
            </a:r>
            <a:r>
              <a:rPr lang="pt-PT" sz="2000" b="1" dirty="0" err="1" smtClean="0">
                <a:solidFill>
                  <a:srgbClr val="002060"/>
                </a:solidFill>
              </a:rPr>
              <a:t>factores</a:t>
            </a:r>
            <a:r>
              <a:rPr lang="pt-PT" sz="2000" b="1" dirty="0" smtClean="0">
                <a:solidFill>
                  <a:srgbClr val="002060"/>
                </a:solidFill>
              </a:rPr>
              <a:t> de risco nas explorações de ovinos no Alentejo – inquéritos </a:t>
            </a:r>
            <a:r>
              <a:rPr lang="pt-PT" sz="2000" b="1" dirty="0" smtClean="0">
                <a:solidFill>
                  <a:srgbClr val="C00000"/>
                </a:solidFill>
              </a:rPr>
              <a:t>√</a:t>
            </a:r>
          </a:p>
          <a:p>
            <a:pPr algn="just"/>
            <a:endParaRPr lang="pt-PT" b="1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PT" b="1" dirty="0" smtClean="0">
                <a:solidFill>
                  <a:srgbClr val="002060"/>
                </a:solidFill>
              </a:rPr>
              <a:t> </a:t>
            </a:r>
            <a:r>
              <a:rPr lang="pt-PT" sz="2000" b="1" dirty="0" smtClean="0">
                <a:solidFill>
                  <a:srgbClr val="002060"/>
                </a:solidFill>
              </a:rPr>
              <a:t>Caracterização das doenças e desenvolvimento de metodologias de diagnóstico – visitas às explorações </a:t>
            </a:r>
            <a:r>
              <a:rPr lang="pt-PT" sz="2000" b="1" dirty="0" smtClean="0">
                <a:solidFill>
                  <a:srgbClr val="C00000"/>
                </a:solidFill>
              </a:rPr>
              <a:t>√</a:t>
            </a:r>
            <a:endParaRPr lang="pt-PT" sz="2000" b="1" dirty="0" smtClean="0">
              <a:solidFill>
                <a:srgbClr val="002060"/>
              </a:solidFill>
            </a:endParaRPr>
          </a:p>
        </p:txBody>
      </p:sp>
      <p:pic>
        <p:nvPicPr>
          <p:cNvPr id="3" name="Marcador de Posição de Conteúdo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892538"/>
            <a:ext cx="6096000" cy="4911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89789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PT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400" b="1" dirty="0" smtClean="0">
                <a:solidFill>
                  <a:srgbClr val="002060"/>
                </a:solidFill>
              </a:rPr>
              <a:t>Caracterização das doenças e desenvolvimento de metodologias de diagnóstico – visitas às explorações:</a:t>
            </a:r>
          </a:p>
          <a:p>
            <a:pPr algn="just"/>
            <a:endParaRPr lang="pt-PT" b="1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PT" b="1" dirty="0" smtClean="0">
                <a:solidFill>
                  <a:srgbClr val="002060"/>
                </a:solidFill>
              </a:rPr>
              <a:t> </a:t>
            </a:r>
            <a:r>
              <a:rPr lang="pt-PT" sz="2000" b="1" dirty="0" smtClean="0">
                <a:solidFill>
                  <a:srgbClr val="002060"/>
                </a:solidFill>
              </a:rPr>
              <a:t>Aproximadamente 2 explorações por ADS  (critérios) – 10 explorações - duas visitas</a:t>
            </a: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PT" sz="2000" b="1" dirty="0" smtClean="0">
                <a:solidFill>
                  <a:srgbClr val="002060"/>
                </a:solidFill>
              </a:rPr>
              <a:t> O que foi feito nestas visitas?</a:t>
            </a: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Registo da identificação (brinco)</a:t>
            </a:r>
          </a:p>
          <a:p>
            <a:pPr algn="just"/>
            <a:endParaRPr lang="pt-PT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Registo da CC</a:t>
            </a:r>
          </a:p>
          <a:p>
            <a:pPr algn="just"/>
            <a:endParaRPr lang="pt-PT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Colheita de sangue</a:t>
            </a:r>
          </a:p>
          <a:p>
            <a:pPr algn="just"/>
            <a:endParaRPr lang="pt-PT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Colheita de fezes</a:t>
            </a:r>
          </a:p>
          <a:p>
            <a:pPr algn="just"/>
            <a:endParaRPr lang="pt-PT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Lavagem e observação das 4 extremidades</a:t>
            </a: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com registo da classificação das lesões</a:t>
            </a:r>
          </a:p>
          <a:p>
            <a:pPr algn="just"/>
            <a:endParaRPr lang="pt-PT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pt-PT" sz="2000" b="1" dirty="0" smtClean="0">
                <a:solidFill>
                  <a:srgbClr val="C00000"/>
                </a:solidFill>
              </a:rPr>
              <a:t>Colheita de material das lesões apenas na 2ª visita (terapêutica local e sistémica) </a:t>
            </a:r>
          </a:p>
          <a:p>
            <a:pPr algn="just"/>
            <a:endParaRPr lang="pt-PT" b="1" dirty="0" smtClean="0">
              <a:solidFill>
                <a:srgbClr val="002060"/>
              </a:solidFill>
            </a:endParaRPr>
          </a:p>
        </p:txBody>
      </p:sp>
      <p:pic>
        <p:nvPicPr>
          <p:cNvPr id="3" name="Imagem 2" descr="DSC002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2146301"/>
            <a:ext cx="4533900" cy="340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978400" y="3771900"/>
            <a:ext cx="4165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 smtClean="0">
                <a:solidFill>
                  <a:srgbClr val="C00000"/>
                </a:solidFill>
              </a:rPr>
              <a:t>Resultados</a:t>
            </a:r>
          </a:p>
          <a:p>
            <a:endParaRPr lang="pt-PT" b="1" dirty="0" smtClean="0">
              <a:solidFill>
                <a:srgbClr val="C00000"/>
              </a:solidFill>
            </a:endParaRPr>
          </a:p>
          <a:p>
            <a:r>
              <a:rPr lang="pt-PT" b="1" dirty="0" smtClean="0">
                <a:solidFill>
                  <a:srgbClr val="C00000"/>
                </a:solidFill>
              </a:rPr>
              <a:t>1ª visita:</a:t>
            </a:r>
            <a:r>
              <a:rPr lang="pt-PT" b="1" dirty="0" smtClean="0">
                <a:solidFill>
                  <a:srgbClr val="002060"/>
                </a:solidFill>
              </a:rPr>
              <a:t>                                                                                                 </a:t>
            </a:r>
          </a:p>
          <a:p>
            <a:pPr algn="just"/>
            <a:r>
              <a:rPr lang="pt-PT" b="1" dirty="0" smtClean="0">
                <a:solidFill>
                  <a:srgbClr val="002060"/>
                </a:solidFill>
              </a:rPr>
              <a:t>. 1147 animais observados peeira;</a:t>
            </a:r>
          </a:p>
          <a:p>
            <a:pPr algn="just"/>
            <a:r>
              <a:rPr lang="pt-PT" b="1" dirty="0" smtClean="0">
                <a:solidFill>
                  <a:srgbClr val="002060"/>
                </a:solidFill>
              </a:rPr>
              <a:t>. 1015 amostras de fezes (OPG);</a:t>
            </a:r>
          </a:p>
          <a:p>
            <a:pPr algn="just"/>
            <a:r>
              <a:rPr lang="pt-PT" b="1" dirty="0" smtClean="0">
                <a:solidFill>
                  <a:srgbClr val="002060"/>
                </a:solidFill>
              </a:rPr>
              <a:t>                                     </a:t>
            </a:r>
          </a:p>
          <a:p>
            <a:r>
              <a:rPr lang="pt-PT" b="1" dirty="0" smtClean="0">
                <a:solidFill>
                  <a:srgbClr val="C00000"/>
                </a:solidFill>
              </a:rPr>
              <a:t>2ª visita:</a:t>
            </a:r>
            <a:r>
              <a:rPr lang="pt-PT" b="1" dirty="0" smtClean="0">
                <a:solidFill>
                  <a:srgbClr val="002060"/>
                </a:solidFill>
              </a:rPr>
              <a:t>                                                                                                   . 842 animais observados peeira;</a:t>
            </a:r>
          </a:p>
          <a:p>
            <a:pPr algn="just"/>
            <a:r>
              <a:rPr lang="pt-PT" b="1" dirty="0" smtClean="0">
                <a:solidFill>
                  <a:srgbClr val="002060"/>
                </a:solidFill>
              </a:rPr>
              <a:t>. 683 amostras fezes;</a:t>
            </a:r>
          </a:p>
          <a:p>
            <a:pPr algn="just"/>
            <a:endParaRPr lang="pt-PT" b="1" dirty="0" smtClean="0">
              <a:solidFill>
                <a:srgbClr val="002060"/>
              </a:solidFill>
            </a:endParaRPr>
          </a:p>
        </p:txBody>
      </p:sp>
      <p:pic>
        <p:nvPicPr>
          <p:cNvPr id="3" name="Imagem 2" descr="IMG_09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3530600"/>
          </a:xfrm>
          <a:prstGeom prst="rect">
            <a:avLst/>
          </a:prstGeom>
        </p:spPr>
      </p:pic>
      <p:pic>
        <p:nvPicPr>
          <p:cNvPr id="9" name="Imagem 8" descr="PT 9 17 54 6216 P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3530600"/>
          </a:xfrm>
          <a:prstGeom prst="rect">
            <a:avLst/>
          </a:prstGeom>
        </p:spPr>
      </p:pic>
      <p:pic>
        <p:nvPicPr>
          <p:cNvPr id="13" name="Imagem 12" descr="PT 9 17 54 6216 A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600"/>
            <a:ext cx="449580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65834631"/>
              </p:ext>
            </p:extLst>
          </p:nvPr>
        </p:nvGraphicFramePr>
        <p:xfrm>
          <a:off x="774701" y="203199"/>
          <a:ext cx="7594599" cy="1912212"/>
        </p:xfrm>
        <a:graphic>
          <a:graphicData uri="http://schemas.openxmlformats.org/drawingml/2006/table">
            <a:tbl>
              <a:tblPr firstRow="1" bandRow="1"/>
              <a:tblGrid>
                <a:gridCol w="1105299"/>
                <a:gridCol w="1064580"/>
                <a:gridCol w="1084944"/>
                <a:gridCol w="1084944"/>
                <a:gridCol w="1084944"/>
                <a:gridCol w="1084944"/>
                <a:gridCol w="1084944"/>
              </a:tblGrid>
              <a:tr h="47590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pt-PT" sz="30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100" dirty="0" smtClean="0"/>
                        <a:t>GRAU</a:t>
                      </a:r>
                      <a:r>
                        <a:rPr lang="pt-PT" sz="2100" baseline="0" dirty="0" smtClean="0"/>
                        <a:t> 0</a:t>
                      </a:r>
                      <a:endParaRPr lang="pt-PT" sz="21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100" dirty="0" smtClean="0"/>
                        <a:t>GRAU 1</a:t>
                      </a:r>
                      <a:endParaRPr lang="pt-PT" sz="21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100" dirty="0" smtClean="0"/>
                        <a:t>GRAU 2</a:t>
                      </a:r>
                      <a:endParaRPr lang="pt-PT" sz="21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100" dirty="0" smtClean="0"/>
                        <a:t>GRAU3</a:t>
                      </a:r>
                      <a:endParaRPr lang="pt-PT" sz="21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100" dirty="0" smtClean="0"/>
                        <a:t>GRAU 4</a:t>
                      </a:r>
                      <a:endParaRPr lang="pt-PT" sz="21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100" dirty="0" smtClean="0"/>
                        <a:t>GRAU 5</a:t>
                      </a:r>
                      <a:endParaRPr lang="pt-PT" sz="2100" dirty="0"/>
                    </a:p>
                  </a:txBody>
                  <a:tcPr marL="78610" marR="78610" marT="39302" marB="39302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63834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Primeira Visita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711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277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107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41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8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3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638346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Segunda Visita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554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147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72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61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7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PT" sz="2000" dirty="0" smtClean="0"/>
                        <a:t>1</a:t>
                      </a:r>
                      <a:endParaRPr lang="pt-PT" sz="2000" dirty="0"/>
                    </a:p>
                  </a:txBody>
                  <a:tcPr marL="78610" marR="78610" marT="39302" marB="39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Imagem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07" t="24803" r="21337" b="32050"/>
          <a:stretch/>
        </p:blipFill>
        <p:spPr>
          <a:xfrm>
            <a:off x="262682" y="2273300"/>
            <a:ext cx="3598118" cy="2271898"/>
          </a:xfrm>
          <a:prstGeom prst="rect">
            <a:avLst/>
          </a:prstGeom>
        </p:spPr>
      </p:pic>
      <p:pic>
        <p:nvPicPr>
          <p:cNvPr id="5" name="Imagem 9"/>
          <p:cNvPicPr preferRelativeResize="0">
            <a:picLocks/>
          </p:cNvPicPr>
          <p:nvPr/>
        </p:nvPicPr>
        <p:blipFill>
          <a:blip r:embed="rId3" cstate="print"/>
          <a:srcRect l="33063" t="19890" r="31326" b="42471"/>
          <a:stretch>
            <a:fillRect/>
          </a:stretch>
        </p:blipFill>
        <p:spPr bwMode="auto">
          <a:xfrm>
            <a:off x="5232400" y="2286000"/>
            <a:ext cx="3683001" cy="227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t="21627" r="26984" b="26838"/>
          <a:stretch/>
        </p:blipFill>
        <p:spPr>
          <a:xfrm>
            <a:off x="2813632" y="4622800"/>
            <a:ext cx="3516736" cy="22352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88082" y="4040534"/>
            <a:ext cx="880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0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232400" y="4040534"/>
            <a:ext cx="92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1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813632" y="6235700"/>
            <a:ext cx="70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2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601</Words>
  <Application>Microsoft Office PowerPoint</Application>
  <PresentationFormat>Apresentação no Ecrã (4:3)</PresentationFormat>
  <Paragraphs>163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7" baseType="lpstr">
      <vt:lpstr>Office Theme</vt:lpstr>
      <vt:lpstr>Diapositivo 1</vt:lpstr>
      <vt:lpstr>Diapositivo 2</vt:lpstr>
      <vt:lpstr>Diapositivo 3</vt:lpstr>
      <vt:lpstr>Peeira: doença infecto-contagiosa </vt:lpstr>
      <vt:lpstr>        Parasitas gastrointestinais  Não apresentam elevada mortalidade  Níveis de morbilidade elevados (diarreia, anemia, caquexia etc….)  Controlo: Desparasitação tradicional: elevadas resistências aos anti-helmínticos nos últimos anos   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Peeira: controlar o agente</vt:lpstr>
      <vt:lpstr>Diapositivo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admedic</dc:creator>
  <cp:lastModifiedBy>Sandra</cp:lastModifiedBy>
  <cp:revision>139</cp:revision>
  <dcterms:created xsi:type="dcterms:W3CDTF">2015-10-07T13:15:13Z</dcterms:created>
  <dcterms:modified xsi:type="dcterms:W3CDTF">2017-08-30T14:45:22Z</dcterms:modified>
</cp:coreProperties>
</file>